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handoutMasterIdLst>
    <p:handoutMasterId r:id="rId13"/>
  </p:handoutMasterIdLst>
  <p:sldIdLst>
    <p:sldId id="276" r:id="rId3"/>
    <p:sldId id="282" r:id="rId4"/>
    <p:sldId id="277" r:id="rId5"/>
    <p:sldId id="281" r:id="rId6"/>
    <p:sldId id="280" r:id="rId7"/>
    <p:sldId id="279" r:id="rId8"/>
    <p:sldId id="278" r:id="rId9"/>
    <p:sldId id="266" r:id="rId10"/>
    <p:sldId id="265" r:id="rId11"/>
    <p:sldId id="263" r:id="rId1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9999FF"/>
    <a:srgbClr val="66CCFF"/>
    <a:srgbClr val="B2B2B2"/>
    <a:srgbClr val="99FF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7" autoAdjust="0"/>
  </p:normalViewPr>
  <p:slideViewPr>
    <p:cSldViewPr>
      <p:cViewPr varScale="1">
        <p:scale>
          <a:sx n="91" d="100"/>
          <a:sy n="91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200" cy="51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927" y="1"/>
            <a:ext cx="3076787" cy="51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103"/>
            <a:ext cx="3075200" cy="51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927" y="9720103"/>
            <a:ext cx="3076787" cy="51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F3EE6821-C4B4-4DF4-8815-2661A99BE5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927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78F87-02D4-4D8E-8891-8B9DCD5CA0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77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FB738-9497-4F70-B1FB-ACE303C5F3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302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48384-8375-4FB1-82A8-07AFB56ABB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650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137AA-A417-4EED-97F4-2920317610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6114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6D7C-9A4E-48E7-B0D3-ABB67AEA54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7892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D6330-7AF4-4AAC-9837-5ED3948945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08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EE57A-E784-4AFD-BD15-C3FB3ED56C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5835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F56F-8511-45E1-8EEB-9954C5B667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52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8B277-C51E-4F4A-8388-3EBA9A21DC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9820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CBDF0-36BA-4570-8856-CA48672721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0234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26BAB-2F65-492B-921C-C997019800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407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98E41-AEEC-4732-8941-01171FEDEB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10828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67475-60CA-402B-82CF-E28E3F461D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9999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46EF3-F366-4E6B-9FF7-D3A4BAC316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5209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7B3C1-E303-46D6-80D2-0AC07E1810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340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A1472-2E00-4C18-BEDB-EAA0145D80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548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FA5F0-2309-4A30-8B20-7ED0AABD27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83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EC879-5536-4A73-BE72-879EF25AB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14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949E7-FD19-46D3-AC32-F9AC70F7E6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823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0E545-487E-4B89-A7CE-0707F925E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821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9B563-161A-416C-B5FD-80F3E1EEE0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315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EB282-41C9-46EF-98DE-AAA5BFD579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297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pPr>
              <a:defRPr/>
            </a:pPr>
            <a:fld id="{2276EAAB-A1C6-4384-B511-B31987B7B2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pPr>
              <a:defRPr/>
            </a:pPr>
            <a:fld id="{BFF73204-5BE1-442E-911D-F760C1CCE2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82" name="Group 138"/>
          <p:cNvGraphicFramePr>
            <a:graphicFrameLocks noGrp="1"/>
          </p:cNvGraphicFramePr>
          <p:nvPr/>
        </p:nvGraphicFramePr>
        <p:xfrm>
          <a:off x="107950" y="2133600"/>
          <a:ext cx="8640764" cy="2662241"/>
        </p:xfrm>
        <a:graphic>
          <a:graphicData uri="http://schemas.openxmlformats.org/drawingml/2006/table">
            <a:tbl>
              <a:tblPr/>
              <a:tblGrid>
                <a:gridCol w="936083"/>
                <a:gridCol w="576051"/>
                <a:gridCol w="576051"/>
                <a:gridCol w="576051"/>
                <a:gridCol w="576051"/>
                <a:gridCol w="576051"/>
                <a:gridCol w="576051"/>
                <a:gridCol w="576051"/>
                <a:gridCol w="576051"/>
                <a:gridCol w="576051"/>
                <a:gridCol w="576051"/>
                <a:gridCol w="647571"/>
                <a:gridCol w="648543"/>
                <a:gridCol w="648057"/>
              </a:tblGrid>
              <a:tr h="3686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2003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2004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2005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2006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2007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2008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2009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2010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2011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2012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2013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2014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計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4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山口県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４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長崎県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５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静岡県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３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３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６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１５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和歌山県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３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６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大分県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５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石川県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－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</a:t>
                      </a: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計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４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８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６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６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　８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０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２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１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４８</a:t>
                      </a:r>
                    </a:p>
                  </a:txBody>
                  <a:tcPr marL="89998" marR="89998" marT="46799" marB="467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11" name="Rectangle 112"/>
          <p:cNvSpPr>
            <a:spLocks noChangeArrowheads="1"/>
          </p:cNvSpPr>
          <p:nvPr/>
        </p:nvSpPr>
        <p:spPr bwMode="auto">
          <a:xfrm>
            <a:off x="900113" y="981075"/>
            <a:ext cx="7696200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ＭＳ ゴシック" pitchFamily="49" charset="-128"/>
                <a:ea typeface="ＭＳ ゴシック" pitchFamily="49" charset="-128"/>
              </a:rPr>
              <a:t>学校ＣＲＴ派遣実績（回）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2003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年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月～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2014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年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月</a:t>
            </a:r>
          </a:p>
        </p:txBody>
      </p:sp>
      <p:sp>
        <p:nvSpPr>
          <p:cNvPr id="3212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sp>
        <p:nvSpPr>
          <p:cNvPr id="3213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93" name="Group 157"/>
          <p:cNvGraphicFramePr>
            <a:graphicFrameLocks noGrp="1"/>
          </p:cNvGraphicFramePr>
          <p:nvPr/>
        </p:nvGraphicFramePr>
        <p:xfrm>
          <a:off x="684213" y="2708275"/>
          <a:ext cx="7632700" cy="2386013"/>
        </p:xfrm>
        <a:graphic>
          <a:graphicData uri="http://schemas.openxmlformats.org/drawingml/2006/table">
            <a:tbl>
              <a:tblPr/>
              <a:tblGrid>
                <a:gridCol w="1728787"/>
                <a:gridCol w="1223963"/>
                <a:gridCol w="2087562"/>
                <a:gridCol w="1223963"/>
                <a:gridCol w="1368425"/>
              </a:tblGrid>
              <a:tr h="2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区　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指　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正規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(</a:t>
                      </a: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直接ケア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補　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合　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山口県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長崎県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静岡県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55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和歌山県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55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大分県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2334" name="Rectangle 158"/>
          <p:cNvSpPr>
            <a:spLocks noChangeArrowheads="1"/>
          </p:cNvSpPr>
          <p:nvPr/>
        </p:nvSpPr>
        <p:spPr bwMode="auto">
          <a:xfrm>
            <a:off x="1547813" y="1412875"/>
            <a:ext cx="6311900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ＭＳ ゴシック" pitchFamily="49" charset="-128"/>
                <a:ea typeface="ＭＳ ゴシック" pitchFamily="49" charset="-128"/>
              </a:rPr>
              <a:t>標準ＣＲＴ隊員種別構成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2014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年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月現在</a:t>
            </a:r>
          </a:p>
        </p:txBody>
      </p:sp>
      <p:sp>
        <p:nvSpPr>
          <p:cNvPr id="12335" name="Text Box 159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250825" y="2060575"/>
          <a:ext cx="8643937" cy="2933697"/>
        </p:xfrm>
        <a:graphic>
          <a:graphicData uri="http://schemas.openxmlformats.org/drawingml/2006/table">
            <a:tbl>
              <a:tblPr/>
              <a:tblGrid>
                <a:gridCol w="475594"/>
                <a:gridCol w="285356"/>
                <a:gridCol w="4648941"/>
                <a:gridCol w="602420"/>
                <a:gridCol w="856072"/>
                <a:gridCol w="459741"/>
                <a:gridCol w="634127"/>
                <a:gridCol w="681686"/>
              </a:tblGrid>
              <a:tr h="22566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2003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１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母親が２人の子どもを殺害し、自殺未遂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６人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15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2003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母親が子どもを殺害し、自殺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７人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15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2004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母親が子どもを殺害し、自殺未遂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幼稚園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９人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2004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４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校内で児童が倒れ病院で死亡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６人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９人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2004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５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母親と児童が遺体で発見、心中か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９人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18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2004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６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児童５人が波にさらわれ１人死亡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７人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７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生徒が校内で自殺、目撃多数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中学校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25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８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生徒が教室に爆発物を投げ込み、数十人が救急搬送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Ⅳ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28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2006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９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校内で学生が殺害される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高専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15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33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2007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10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生徒が家族を殺害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９人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12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2008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11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児童がプールで心肺停止（後日回復）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10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15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2008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12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バスジャック事件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中学校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10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17</a:t>
                      </a:r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1896" marR="11896" marT="11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2195513" y="692150"/>
          <a:ext cx="4629150" cy="86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9150"/>
              </a:tblGrid>
              <a:tr h="8636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山口県ＣＲＴの出動</a:t>
                      </a:r>
                      <a:r>
                        <a:rPr lang="ja-JP" altLang="en-US" sz="280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実績</a:t>
                      </a:r>
                      <a:endParaRPr lang="en-US" altLang="ja-JP" sz="2800" u="none" strike="noStrike" dirty="0" smtClean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 fontAlgn="ctr"/>
                      <a:r>
                        <a:rPr lang="ja-JP" altLang="en-US" sz="280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2003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8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月～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2014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月）</a:t>
                      </a:r>
                      <a:endParaRPr lang="ja-JP" altLang="en-US" sz="2800" b="1" i="0" u="none" strike="noStrike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4" marR="9524" marT="9532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235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2051050" y="692150"/>
          <a:ext cx="5003800" cy="863600"/>
        </p:xfrm>
        <a:graphic>
          <a:graphicData uri="http://schemas.openxmlformats.org/drawingml/2006/table">
            <a:tbl>
              <a:tblPr/>
              <a:tblGrid>
                <a:gridCol w="5003800"/>
              </a:tblGrid>
              <a:tr h="8636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長崎県ＣＲＴの出動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実績</a:t>
                      </a:r>
                      <a:endParaRPr lang="en-US" altLang="ja-JP" sz="2800" b="0" i="0" u="none" strike="noStrike" dirty="0" smtClean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 fontAlgn="ctr"/>
                      <a:r>
                        <a:rPr lang="ja-JP" altLang="en-US" sz="2800" b="0" i="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altLang="ja-JP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2005</a:t>
                      </a:r>
                      <a:r>
                        <a:rPr lang="ja-JP" altLang="en-US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年６月～</a:t>
                      </a:r>
                      <a:r>
                        <a:rPr lang="en-US" altLang="ja-JP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2014</a:t>
                      </a:r>
                      <a:r>
                        <a:rPr lang="ja-JP" altLang="en-US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lang="ja-JP" altLang="en-US" sz="2800" b="0" i="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月）</a:t>
                      </a:r>
                    </a:p>
                  </a:txBody>
                  <a:tcPr marL="9526" marR="9526" marT="95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344488" y="2205038"/>
          <a:ext cx="8447086" cy="2654300"/>
        </p:xfrm>
        <a:graphic>
          <a:graphicData uri="http://schemas.openxmlformats.org/drawingml/2006/table">
            <a:tbl>
              <a:tblPr/>
              <a:tblGrid>
                <a:gridCol w="506825"/>
                <a:gridCol w="371672"/>
                <a:gridCol w="3632247"/>
                <a:gridCol w="844709"/>
                <a:gridCol w="912285"/>
                <a:gridCol w="591296"/>
                <a:gridCol w="743343"/>
                <a:gridCol w="844709"/>
              </a:tblGrid>
              <a:tr h="2413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１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夜間、校内で教師が自殺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小学校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４日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５人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14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２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校外行事で生徒が溺死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中学校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10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自宅で生徒が転落死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中学校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16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４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校外で生徒が自殺、教師の目撃あり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中学校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７人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13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2005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５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校外で生徒が自殺、生徒の目撃あり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５人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2006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６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校内で生徒が自殺、生徒の目撃あり</a:t>
                      </a:r>
                      <a:r>
                        <a:rPr lang="en-US" altLang="ja-JP" sz="15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500" b="0" i="0" u="none" strike="noStrike">
                        <a:effectLst/>
                        <a:latin typeface="ＭＳ ゴシック"/>
                      </a:endParaRP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14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23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2006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７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校外で生徒が自殺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13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2007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８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自宅で生徒が自殺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９人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12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2007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９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自宅で生徒が自殺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11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21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2014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10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校外で生徒が同級生を殺害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ゴシック"/>
                        </a:rPr>
                        <a:t>12</a:t>
                      </a:r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 dirty="0">
                          <a:effectLst/>
                          <a:latin typeface="ＭＳ ゴシック"/>
                        </a:rPr>
                        <a:t>27</a:t>
                      </a:r>
                      <a:r>
                        <a:rPr lang="ja-JP" altLang="en-US" sz="1500" b="0" i="0" u="none" strike="noStrike" dirty="0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671" marR="12671" marT="12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237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2195513" y="908050"/>
          <a:ext cx="4968875" cy="86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8875"/>
              </a:tblGrid>
              <a:tr h="8636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静岡県ＣＲＴの派遣</a:t>
                      </a:r>
                      <a:r>
                        <a:rPr lang="ja-JP" altLang="en-US" sz="280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実績</a:t>
                      </a:r>
                      <a:endParaRPr lang="en-US" altLang="ja-JP" sz="2800" u="none" strike="noStrike" dirty="0" smtClean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 fontAlgn="ctr"/>
                      <a:r>
                        <a:rPr lang="ja-JP" altLang="en-US" sz="2800" u="none" strike="noStrike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2005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年４月～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2014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lang="ja-JP" altLang="en-US" sz="28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月）</a:t>
                      </a:r>
                      <a:endParaRPr lang="ja-JP" altLang="en-US" sz="2800" b="1" i="0" u="none" strike="noStrike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6" marR="9526" marT="953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539750" y="2133600"/>
          <a:ext cx="8178801" cy="2447930"/>
        </p:xfrm>
        <a:graphic>
          <a:graphicData uri="http://schemas.openxmlformats.org/drawingml/2006/table">
            <a:tbl>
              <a:tblPr/>
              <a:tblGrid>
                <a:gridCol w="508435"/>
                <a:gridCol w="302432"/>
                <a:gridCol w="3664243"/>
                <a:gridCol w="753888"/>
                <a:gridCol w="946742"/>
                <a:gridCol w="543500"/>
                <a:gridCol w="723206"/>
                <a:gridCol w="736355"/>
              </a:tblGrid>
              <a:tr h="24479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2005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１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父親が子どもを殺害し、自殺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中学校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６人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11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2005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父親が子どもを連れて自殺（溺死）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小学校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１日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2006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自宅で生徒が自殺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中学校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８人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17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2006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４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母親と兄弟が殺害される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小・中学校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19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19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2007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５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校内で夜間に生徒が自殺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12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24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2007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６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校内で生徒が転落死、目撃数名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16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27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７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校外で生徒が列車にはねられ死亡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９人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17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８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校外で生徒が自殺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14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25</a:t>
                      </a:r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4479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９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自宅で児童が自殺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小学校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２日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500" b="0" i="0" u="none" strike="noStrike">
                          <a:effectLst/>
                          <a:latin typeface="ＭＳ Ｐゴシック"/>
                        </a:rPr>
                        <a:t>８人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b="0" i="0" u="none" strike="noStrike" dirty="0">
                          <a:effectLst/>
                          <a:latin typeface="ＭＳ Ｐゴシック"/>
                        </a:rPr>
                        <a:t>11</a:t>
                      </a:r>
                      <a:r>
                        <a:rPr lang="ja-JP" altLang="en-US" sz="1500" b="0" i="0" u="none" strike="noStrike" dirty="0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3164" marR="13164" marT="13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256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173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468313" y="2492375"/>
          <a:ext cx="8321676" cy="1584324"/>
        </p:xfrm>
        <a:graphic>
          <a:graphicData uri="http://schemas.openxmlformats.org/drawingml/2006/table">
            <a:tbl>
              <a:tblPr/>
              <a:tblGrid>
                <a:gridCol w="486174"/>
                <a:gridCol w="275499"/>
                <a:gridCol w="3662510"/>
                <a:gridCol w="696848"/>
                <a:gridCol w="1397750"/>
                <a:gridCol w="522637"/>
                <a:gridCol w="632026"/>
                <a:gridCol w="648232"/>
              </a:tblGrid>
              <a:tr h="2263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2007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１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自宅で子ども、母親、祖父が殺害される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Ｐ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Ｐゴシック"/>
                      </a:endParaRP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小学校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２日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10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16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２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校外で生徒が自殺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11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23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校外で同学年生徒による殺人未遂事件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Ｐ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Ｐゴシック"/>
                      </a:endParaRP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強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中学校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*</a:t>
                      </a:r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14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*</a:t>
                      </a:r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26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2008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４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校外で生徒が列車にはねられ死亡 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Ｐ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Ｐゴシック"/>
                      </a:endParaRP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高校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13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29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2009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５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自宅で子ども、祖母が殺害される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Ｐ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Ｐゴシック"/>
                      </a:endParaRP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弱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小学校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17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35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2633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2009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６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校内で生徒が溺水、搬送先病院にて死亡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Ⅱ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特別支援学校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３日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Ｐゴシック"/>
                        </a:rPr>
                        <a:t>10</a:t>
                      </a:r>
                      <a:r>
                        <a:rPr lang="ja-JP" altLang="en-US" sz="1400" b="0" i="0" u="none" strike="noStrike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effectLst/>
                          <a:latin typeface="ＭＳ Ｐゴシック"/>
                        </a:rPr>
                        <a:t>19</a:t>
                      </a:r>
                      <a:r>
                        <a:rPr lang="ja-JP" altLang="en-US" sz="1400" b="0" i="0" u="none" strike="noStrike" dirty="0">
                          <a:effectLst/>
                          <a:latin typeface="ＭＳ Ｐゴシック"/>
                        </a:rPr>
                        <a:t>人</a:t>
                      </a:r>
                    </a:p>
                  </a:txBody>
                  <a:tcPr marL="12166" marR="12166" marT="12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7248" name="正方形/長方形 7"/>
          <p:cNvSpPr>
            <a:spLocks noChangeArrowheads="1"/>
          </p:cNvSpPr>
          <p:nvPr/>
        </p:nvSpPr>
        <p:spPr bwMode="auto">
          <a:xfrm>
            <a:off x="1979613" y="692150"/>
            <a:ext cx="51133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9pPr>
          </a:lstStyle>
          <a:p>
            <a:pPr algn="ctr" eaLnBrk="1" fontAlgn="ctr" hangingPunct="1"/>
            <a:r>
              <a:rPr lang="ja-JP" altLang="en-US" sz="2800">
                <a:latin typeface="ＭＳ ゴシック" pitchFamily="49" charset="-128"/>
              </a:rPr>
              <a:t>和歌山県ＣＲＴの出動実績</a:t>
            </a:r>
            <a:endParaRPr lang="en-US" altLang="ja-JP" sz="2800">
              <a:latin typeface="ＭＳ ゴシック" pitchFamily="49" charset="-128"/>
            </a:endParaRPr>
          </a:p>
          <a:p>
            <a:pPr algn="ctr" eaLnBrk="1" fontAlgn="ctr" hangingPunct="1"/>
            <a:r>
              <a:rPr lang="ja-JP" altLang="en-US" sz="2800">
                <a:latin typeface="ＭＳ ゴシック" pitchFamily="49" charset="-128"/>
              </a:rPr>
              <a:t>（</a:t>
            </a:r>
            <a:r>
              <a:rPr lang="en-US" altLang="ja-JP" sz="2800">
                <a:latin typeface="ＭＳ ゴシック" pitchFamily="49" charset="-128"/>
              </a:rPr>
              <a:t>2007</a:t>
            </a:r>
            <a:r>
              <a:rPr lang="ja-JP" altLang="en-US" sz="2800">
                <a:latin typeface="ＭＳ ゴシック" pitchFamily="49" charset="-128"/>
              </a:rPr>
              <a:t>年</a:t>
            </a:r>
            <a:r>
              <a:rPr lang="en-US" altLang="ja-JP" sz="2800">
                <a:latin typeface="ＭＳ ゴシック" pitchFamily="49" charset="-128"/>
              </a:rPr>
              <a:t>8</a:t>
            </a:r>
            <a:r>
              <a:rPr lang="ja-JP" altLang="en-US" sz="2800">
                <a:latin typeface="ＭＳ ゴシック" pitchFamily="49" charset="-128"/>
              </a:rPr>
              <a:t>月～</a:t>
            </a:r>
            <a:r>
              <a:rPr lang="en-US" altLang="ja-JP" sz="2800">
                <a:latin typeface="ＭＳ ゴシック" pitchFamily="49" charset="-128"/>
              </a:rPr>
              <a:t>2014</a:t>
            </a:r>
            <a:r>
              <a:rPr lang="ja-JP" altLang="en-US" sz="2800">
                <a:latin typeface="ＭＳ ゴシック" pitchFamily="49" charset="-128"/>
              </a:rPr>
              <a:t>年</a:t>
            </a:r>
            <a:r>
              <a:rPr lang="en-US" altLang="ja-JP" sz="2800">
                <a:latin typeface="ＭＳ ゴシック" pitchFamily="49" charset="-128"/>
              </a:rPr>
              <a:t>12</a:t>
            </a:r>
            <a:r>
              <a:rPr lang="ja-JP" altLang="en-US" sz="2800">
                <a:latin typeface="ＭＳ ゴシック" pitchFamily="49" charset="-128"/>
              </a:rPr>
              <a:t>月）</a:t>
            </a:r>
            <a:endParaRPr lang="ja-JP" altLang="en-US" sz="2800" b="1">
              <a:latin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197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  <p:sp>
        <p:nvSpPr>
          <p:cNvPr id="8198" name="正方形/長方形 1"/>
          <p:cNvSpPr>
            <a:spLocks noChangeArrowheads="1"/>
          </p:cNvSpPr>
          <p:nvPr/>
        </p:nvSpPr>
        <p:spPr bwMode="auto">
          <a:xfrm>
            <a:off x="1979613" y="620713"/>
            <a:ext cx="523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9pPr>
          </a:lstStyle>
          <a:p>
            <a:pPr algn="ctr" eaLnBrk="1" hangingPunct="1"/>
            <a:r>
              <a:rPr lang="ja-JP" altLang="en-US" sz="2800">
                <a:latin typeface="ＭＳ ゴシック" pitchFamily="49" charset="-128"/>
              </a:rPr>
              <a:t>大分県ＣＲＴの出動実績</a:t>
            </a:r>
            <a:endParaRPr lang="en-US" altLang="ja-JP" sz="2800">
              <a:latin typeface="ＭＳ ゴシック" pitchFamily="49" charset="-128"/>
            </a:endParaRPr>
          </a:p>
          <a:p>
            <a:pPr algn="ctr" eaLnBrk="1" hangingPunct="1"/>
            <a:r>
              <a:rPr lang="ja-JP" altLang="en-US" sz="2800">
                <a:latin typeface="ＭＳ ゴシック" pitchFamily="49" charset="-128"/>
              </a:rPr>
              <a:t>（</a:t>
            </a:r>
            <a:r>
              <a:rPr lang="en-US" altLang="ja-JP" sz="2800">
                <a:latin typeface="ＭＳ ゴシック" pitchFamily="49" charset="-128"/>
              </a:rPr>
              <a:t>2009</a:t>
            </a:r>
            <a:r>
              <a:rPr lang="ja-JP" altLang="en-US" sz="2800">
                <a:latin typeface="ＭＳ ゴシック" pitchFamily="49" charset="-128"/>
              </a:rPr>
              <a:t>年</a:t>
            </a:r>
            <a:r>
              <a:rPr lang="en-US" altLang="ja-JP" sz="2800">
                <a:latin typeface="ＭＳ ゴシック" pitchFamily="49" charset="-128"/>
              </a:rPr>
              <a:t>4</a:t>
            </a:r>
            <a:r>
              <a:rPr lang="ja-JP" altLang="en-US" sz="2800">
                <a:latin typeface="ＭＳ ゴシック" pitchFamily="49" charset="-128"/>
              </a:rPr>
              <a:t>月～</a:t>
            </a:r>
            <a:r>
              <a:rPr lang="en-US" altLang="ja-JP" sz="2800">
                <a:latin typeface="ＭＳ ゴシック" pitchFamily="49" charset="-128"/>
              </a:rPr>
              <a:t>2014</a:t>
            </a:r>
            <a:r>
              <a:rPr lang="ja-JP" altLang="en-US" sz="2800">
                <a:latin typeface="ＭＳ ゴシック" pitchFamily="49" charset="-128"/>
              </a:rPr>
              <a:t>年</a:t>
            </a:r>
            <a:r>
              <a:rPr lang="en-US" altLang="ja-JP" sz="2800">
                <a:latin typeface="ＭＳ ゴシック" pitchFamily="49" charset="-128"/>
              </a:rPr>
              <a:t>12</a:t>
            </a:r>
            <a:r>
              <a:rPr lang="ja-JP" altLang="en-US" sz="2800">
                <a:latin typeface="ＭＳ ゴシック" pitchFamily="49" charset="-128"/>
              </a:rPr>
              <a:t>月）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58788" y="2708275"/>
          <a:ext cx="8280400" cy="1381123"/>
        </p:xfrm>
        <a:graphic>
          <a:graphicData uri="http://schemas.openxmlformats.org/drawingml/2006/table">
            <a:tbl>
              <a:tblPr/>
              <a:tblGrid>
                <a:gridCol w="490426"/>
                <a:gridCol w="294256"/>
                <a:gridCol w="4462878"/>
                <a:gridCol w="621206"/>
                <a:gridCol w="755554"/>
                <a:gridCol w="432021"/>
                <a:gridCol w="576028"/>
                <a:gridCol w="648031"/>
              </a:tblGrid>
              <a:tr h="22821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821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2009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１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校外バス事故で生徒</a:t>
                      </a:r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人死亡、</a:t>
                      </a:r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42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人重軽傷</a:t>
                      </a:r>
                      <a:r>
                        <a:rPr lang="en-US" altLang="ja-JP" sz="1400" b="0" i="0" u="none" strike="noStrike">
                          <a:solidFill>
                            <a:srgbClr val="FF00FF"/>
                          </a:solidFill>
                          <a:effectLst/>
                          <a:latin typeface="ＭＳ ゴシック"/>
                        </a:rPr>
                        <a:t>※</a:t>
                      </a:r>
                      <a:endParaRPr lang="ja-JP" altLang="en-US" sz="1400" b="0" i="0" u="none" strike="noStrike">
                        <a:effectLst/>
                        <a:latin typeface="ＭＳ ゴシック"/>
                      </a:endParaRP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14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28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21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2009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部活中に倒れ、救急搬送後熱射病にて生徒</a:t>
                      </a:r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人死亡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Ⅱ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２日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14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19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821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2011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校外バス事故で教師</a:t>
                      </a:r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人死亡、教師・生徒</a:t>
                      </a:r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23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人重軽傷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13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30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004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2013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4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寮で自死　同室者数名が目撃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弱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公立学校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16</a:t>
                      </a:r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25</a:t>
                      </a:r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821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2013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5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校内で転落し生徒死亡　目撃者多数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Ⅲ</a:t>
                      </a:r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強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高校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３日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effectLst/>
                          <a:latin typeface="ＭＳ ゴシック"/>
                        </a:rPr>
                        <a:t>17</a:t>
                      </a:r>
                      <a:r>
                        <a:rPr lang="ja-JP" altLang="en-US" sz="1400" b="0" i="0" u="none" strike="noStrike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effectLst/>
                          <a:latin typeface="ＭＳ ゴシック"/>
                        </a:rPr>
                        <a:t>27</a:t>
                      </a:r>
                      <a:r>
                        <a:rPr lang="ja-JP" altLang="en-US" sz="1400" b="0" i="0" u="none" strike="noStrike" dirty="0">
                          <a:effectLst/>
                          <a:latin typeface="ＭＳ ゴシック"/>
                        </a:rPr>
                        <a:t>人</a:t>
                      </a:r>
                    </a:p>
                  </a:txBody>
                  <a:tcPr marL="12260" marR="12260" marT="12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13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468313" y="5876925"/>
          <a:ext cx="3721100" cy="254000"/>
        </p:xfrm>
        <a:graphic>
          <a:graphicData uri="http://schemas.openxmlformats.org/drawingml/2006/table">
            <a:tbl>
              <a:tblPr/>
              <a:tblGrid>
                <a:gridCol w="3721100"/>
              </a:tblGrid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印はＣＲＴが直接報道対応した</a:t>
                      </a:r>
                    </a:p>
                  </a:txBody>
                  <a:tcPr marL="9525" marR="9525" marT="95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221" name="正方形/長方形 1"/>
          <p:cNvSpPr>
            <a:spLocks noChangeArrowheads="1"/>
          </p:cNvSpPr>
          <p:nvPr/>
        </p:nvSpPr>
        <p:spPr bwMode="auto">
          <a:xfrm>
            <a:off x="6694488" y="5711825"/>
            <a:ext cx="2024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仮出動等を除く</a:t>
            </a:r>
            <a:endParaRPr lang="ja-JP" altLang="en-US" sz="1600">
              <a:ea typeface="ＭＳ ゴシック" pitchFamily="49" charset="-128"/>
            </a:endParaRPr>
          </a:p>
        </p:txBody>
      </p:sp>
      <p:sp>
        <p:nvSpPr>
          <p:cNvPr id="9222" name="正方形/長方形 1"/>
          <p:cNvSpPr>
            <a:spLocks noChangeArrowheads="1"/>
          </p:cNvSpPr>
          <p:nvPr/>
        </p:nvSpPr>
        <p:spPr bwMode="auto">
          <a:xfrm>
            <a:off x="1979613" y="765175"/>
            <a:ext cx="51657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ゴシック" pitchFamily="49" charset="-128"/>
              </a:defRPr>
            </a:lvl9pPr>
          </a:lstStyle>
          <a:p>
            <a:pPr algn="ctr" eaLnBrk="1" hangingPunct="1"/>
            <a:r>
              <a:rPr lang="ja-JP" altLang="en-US" sz="2800">
                <a:latin typeface="ＭＳ ゴシック" pitchFamily="49" charset="-128"/>
              </a:rPr>
              <a:t>石川県ＣＲＴの派遣実績</a:t>
            </a:r>
            <a:endParaRPr lang="en-US" altLang="ja-JP" sz="2800">
              <a:latin typeface="ＭＳ ゴシック" pitchFamily="49" charset="-128"/>
            </a:endParaRPr>
          </a:p>
          <a:p>
            <a:pPr algn="ctr" eaLnBrk="1" hangingPunct="1"/>
            <a:r>
              <a:rPr lang="ja-JP" altLang="en-US" sz="2800">
                <a:latin typeface="ＭＳ ゴシック" pitchFamily="49" charset="-128"/>
              </a:rPr>
              <a:t>（</a:t>
            </a:r>
            <a:r>
              <a:rPr lang="en-US" altLang="ja-JP" sz="2800">
                <a:latin typeface="ＭＳ ゴシック" pitchFamily="49" charset="-128"/>
              </a:rPr>
              <a:t>2009</a:t>
            </a:r>
            <a:r>
              <a:rPr lang="ja-JP" altLang="en-US" sz="2800">
                <a:latin typeface="ＭＳ ゴシック" pitchFamily="49" charset="-128"/>
              </a:rPr>
              <a:t>年４月～</a:t>
            </a:r>
            <a:r>
              <a:rPr lang="en-US" altLang="ja-JP" sz="2800">
                <a:latin typeface="ＭＳ ゴシック" pitchFamily="49" charset="-128"/>
              </a:rPr>
              <a:t>2014</a:t>
            </a:r>
            <a:r>
              <a:rPr lang="ja-JP" altLang="en-US" sz="2800">
                <a:latin typeface="ＭＳ ゴシック" pitchFamily="49" charset="-128"/>
              </a:rPr>
              <a:t>年</a:t>
            </a:r>
            <a:r>
              <a:rPr lang="en-US" altLang="ja-JP" sz="2800">
                <a:latin typeface="ＭＳ ゴシック" pitchFamily="49" charset="-128"/>
              </a:rPr>
              <a:t>12</a:t>
            </a:r>
            <a:r>
              <a:rPr lang="ja-JP" altLang="en-US" sz="2800">
                <a:latin typeface="ＭＳ ゴシック" pitchFamily="49" charset="-128"/>
              </a:rPr>
              <a:t>月）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68313" y="2565400"/>
          <a:ext cx="7920036" cy="241345"/>
        </p:xfrm>
        <a:graphic>
          <a:graphicData uri="http://schemas.openxmlformats.org/drawingml/2006/table">
            <a:tbl>
              <a:tblPr/>
              <a:tblGrid>
                <a:gridCol w="492350"/>
                <a:gridCol w="292863"/>
                <a:gridCol w="3548312"/>
                <a:gridCol w="730036"/>
                <a:gridCol w="916788"/>
                <a:gridCol w="526305"/>
                <a:gridCol w="700325"/>
                <a:gridCol w="713057"/>
              </a:tblGrid>
              <a:tr h="2413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年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回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事故・事件概要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衝撃度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派遣先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日数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>
                          <a:effectLst/>
                          <a:latin typeface="ＭＳ ゴシック"/>
                        </a:rPr>
                        <a:t>実人数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effectLst/>
                          <a:latin typeface="ＭＳ ゴシック"/>
                        </a:rPr>
                        <a:t>延人数</a:t>
                      </a:r>
                    </a:p>
                  </a:txBody>
                  <a:tcPr marL="12747" marR="12747" marT="127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71" name="Group 163"/>
          <p:cNvGraphicFramePr>
            <a:graphicFrameLocks noGrp="1"/>
          </p:cNvGraphicFramePr>
          <p:nvPr/>
        </p:nvGraphicFramePr>
        <p:xfrm>
          <a:off x="323850" y="1844675"/>
          <a:ext cx="8569325" cy="3206749"/>
        </p:xfrm>
        <a:graphic>
          <a:graphicData uri="http://schemas.openxmlformats.org/drawingml/2006/table">
            <a:tbl>
              <a:tblPr/>
              <a:tblGrid>
                <a:gridCol w="1223963"/>
                <a:gridCol w="1079500"/>
                <a:gridCol w="1008062"/>
                <a:gridCol w="1223963"/>
                <a:gridCol w="1008062"/>
                <a:gridCol w="1009650"/>
                <a:gridCol w="1008063"/>
                <a:gridCol w="1008062"/>
              </a:tblGrid>
              <a:tr h="762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区　分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医　師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臨床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心理士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精神保健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福祉士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保健師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看護師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その他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合　計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962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山口県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048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長崎県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962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静岡県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191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和歌山県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962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大分県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9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31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石川県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0</a:t>
                      </a: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0316" name="Rectangle 161"/>
          <p:cNvSpPr>
            <a:spLocks noChangeArrowheads="1"/>
          </p:cNvSpPr>
          <p:nvPr/>
        </p:nvSpPr>
        <p:spPr bwMode="auto">
          <a:xfrm>
            <a:off x="1547813" y="981075"/>
            <a:ext cx="595312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ＭＳ ゴシック" pitchFamily="49" charset="-128"/>
                <a:ea typeface="ＭＳ ゴシック" pitchFamily="49" charset="-128"/>
              </a:rPr>
              <a:t>ＣＲＴ隊員職種別構成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2014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年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月現在</a:t>
            </a:r>
          </a:p>
        </p:txBody>
      </p:sp>
      <p:sp>
        <p:nvSpPr>
          <p:cNvPr id="10317" name="Text Box 164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07" name="Group 123"/>
          <p:cNvGraphicFramePr>
            <a:graphicFrameLocks noGrp="1"/>
          </p:cNvGraphicFramePr>
          <p:nvPr/>
        </p:nvGraphicFramePr>
        <p:xfrm>
          <a:off x="755650" y="2133600"/>
          <a:ext cx="7704138" cy="3167084"/>
        </p:xfrm>
        <a:graphic>
          <a:graphicData uri="http://schemas.openxmlformats.org/drawingml/2006/table">
            <a:tbl>
              <a:tblPr/>
              <a:tblGrid>
                <a:gridCol w="1512888"/>
                <a:gridCol w="1223962"/>
                <a:gridCol w="1222375"/>
                <a:gridCol w="1296988"/>
                <a:gridCol w="1223962"/>
                <a:gridCol w="1223963"/>
              </a:tblGrid>
              <a:tr h="39616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区　分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県職員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左記以外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の公務員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＊＊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その他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(</a:t>
                      </a: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民間等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)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合　計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7619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精神保健福祉ｾﾝﾀｰ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ｾﾝﾀｰ以外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＊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1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山口県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045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長崎県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961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静岡県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53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06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和歌山県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14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27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06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大分県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11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28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0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36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75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ゴシック" pitchFamily="49" charset="-128"/>
                        </a:rPr>
                        <a:t>人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1319" name="Rectangle 126"/>
          <p:cNvSpPr>
            <a:spLocks noChangeArrowheads="1"/>
          </p:cNvSpPr>
          <p:nvPr/>
        </p:nvSpPr>
        <p:spPr bwMode="auto">
          <a:xfrm>
            <a:off x="1547813" y="981075"/>
            <a:ext cx="6799262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ＭＳ ゴシック" pitchFamily="49" charset="-128"/>
                <a:ea typeface="ＭＳ ゴシック" pitchFamily="49" charset="-128"/>
              </a:rPr>
              <a:t>標準ＣＲＴ隊員所属別構成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2014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年</a:t>
            </a:r>
            <a:r>
              <a:rPr lang="en-US" altLang="ja-JP" sz="2000"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ja-JP" altLang="en-US" sz="2000">
                <a:latin typeface="ＭＳ ゴシック" pitchFamily="49" charset="-128"/>
                <a:ea typeface="ＭＳ ゴシック" pitchFamily="49" charset="-128"/>
              </a:rPr>
              <a:t>月現在</a:t>
            </a:r>
          </a:p>
        </p:txBody>
      </p:sp>
      <p:sp>
        <p:nvSpPr>
          <p:cNvPr id="11320" name="Text Box 127"/>
          <p:cNvSpPr txBox="1">
            <a:spLocks noChangeArrowheads="1"/>
          </p:cNvSpPr>
          <p:nvPr/>
        </p:nvSpPr>
        <p:spPr bwMode="auto">
          <a:xfrm>
            <a:off x="6694488" y="6521450"/>
            <a:ext cx="244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DDDDDD"/>
                </a:solidFill>
                <a:latin typeface="ＭＳ ゴシック" pitchFamily="49" charset="-128"/>
                <a:ea typeface="ＭＳ ゴシック" pitchFamily="49" charset="-128"/>
              </a:rPr>
              <a:t>全国ＣＲＴ標準化委員会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1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1346</Words>
  <Application>Microsoft Office PowerPoint</Application>
  <PresentationFormat>画面に合わせる (4:3)</PresentationFormat>
  <Paragraphs>663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Arial</vt:lpstr>
      <vt:lpstr>ＭＳ ゴシック</vt:lpstr>
      <vt:lpstr>ＭＳ Ｐゴシック</vt:lpstr>
      <vt:lpstr>Calibri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KM</dc:creator>
  <cp:lastModifiedBy>MKawano</cp:lastModifiedBy>
  <cp:revision>62</cp:revision>
  <cp:lastPrinted>2015-08-24T02:13:09Z</cp:lastPrinted>
  <dcterms:created xsi:type="dcterms:W3CDTF">2010-06-02T02:47:42Z</dcterms:created>
  <dcterms:modified xsi:type="dcterms:W3CDTF">2015-08-24T02:14:45Z</dcterms:modified>
</cp:coreProperties>
</file>